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64" d="100"/>
          <a:sy n="64" d="100"/>
        </p:scale>
        <p:origin x="90" y="3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314FB-C09E-4624-88B6-93C26F693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CBA0613-C62E-4C7A-8737-778F4A742B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14FCBE-64C6-48D3-BBF5-BA72EFB90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A89D9-2640-4F34-B5A1-8EB9DF66E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D7186-A7A5-4C81-A4B2-869263701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136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235200-A43F-4456-B4DE-F748A131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5AEFAE-761F-464E-9087-FF2907FB6D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1B6FC7-8C34-4D44-A8A0-4FF157336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52BE5-F22F-430B-9531-9D1AB7768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37AF30-B4C1-4B62-B06B-EDF75BBE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215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9C15945-DB46-490E-8154-9F3A9C884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51FCD3-3679-4DBC-8799-F5DE82FB47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17CC56-E8E3-420E-8FB5-0D5EFE11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79EF4-87B0-44C7-B254-838BE208B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D3AC03-EB82-4E17-8003-C20B6829D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683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30BEE9-8C0C-4F68-9301-946DDDBB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870B4-6475-4987-91A8-F17EFD12A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4DC01-5EAA-4680-AB26-A200EF2B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B6ACC-4751-4620-801E-7A5AE6FD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939A2-55C1-444A-8B64-7D0E278DB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54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B5812-5E0A-4E5F-9B9A-EFC8C78D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DEB1FF-8704-48E1-AAEB-C0C272E56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FF1CF-6617-4525-A8F4-91BFC26A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0CF40-6617-4BD1-A064-77640F363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4DB238-1A6E-4130-BFB0-86F350B9E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16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40793-6A16-4FC4-84B5-D38973BD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C5F07-EBEF-42C0-A7BE-1FA6E8E37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663B171-C365-4778-ADEA-390E8ACEB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0B5B8D-6E6A-427D-8015-109F7D05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629650-A3A1-411D-B6B6-EABEDB8F1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22A0B2-C7F5-41E3-A4DA-3C496F69C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90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931A0-0B00-40AE-B3D7-F118B2FC1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C405E5-AC39-4646-ABF5-2E5AAB978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1DC96A-8895-49EF-A9FC-8F03048C0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8510A3-9B66-45D3-B684-48C038B94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51754D-D2BE-422C-8FC5-2B4E4C35DA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182EEE-251F-46CC-9979-F972D4518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E1933B-D6E1-40BA-930E-D6FDB4F50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B9AB7B9-489F-4F7F-858D-47DFAED2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91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E2BB03-0BDA-44B7-8896-80FC200D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CBA370-C62C-4737-9788-329E43A59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2276361-8C05-4547-A8C3-3085A19D4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EFB6A1-7D54-4F0C-9E07-8A4B483C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6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634DC0-727D-4569-8700-23ECFFFFE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72923E-31B8-4D48-AC8D-23EC9C8F7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69F586-200B-45CE-A578-955979E93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64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FB16A-A698-4AA2-A2B1-659F3B3DF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91F02D-1C9B-40B5-8BB8-D8116D7AE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8101A4-360E-4378-BC65-50FAF9217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5FD023-3095-494F-886B-400CC9B9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17EFA3-4A5B-432B-8FD3-CED80FC09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01B607-B4C2-424F-B2B6-77E51D50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593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7EB420-84AB-40D9-8278-77B149FCD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5BCE075-6E5E-40CE-A174-7549E0CB5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239049-486B-4675-A363-4025D9B74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A12026-DA51-42E3-BA18-E1BC1670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0C2BAB-62E8-48A6-A5DC-28B3ABDE4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D15839-A4D0-4AD7-BCF8-6013BD5E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08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DE4F30-D332-45DF-9348-2A6FE2E5E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30251E-7B33-44E5-9C34-AB700DB65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5B062F-0BA8-4023-ADBE-37EDD45B3A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F2419-5180-4AFD-AD56-2171A7E5A279}" type="datetimeFigureOut">
              <a:rPr lang="ko-KR" altLang="en-US" smtClean="0"/>
              <a:t>2019-09-14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D841C1-6EC2-4D6F-829B-ADCFAFEB0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6A4C51-7E0B-4CDB-9CC7-23CFA59EA9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53AB9-D009-4A1D-9A56-2528E54B1B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945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사회적인 측면</a:t>
            </a:r>
            <a:r>
              <a:rPr lang="en-US" altLang="ko-KR" b="1" dirty="0"/>
              <a:t>(Society) – </a:t>
            </a:r>
            <a:r>
              <a:rPr lang="ko-KR" altLang="en-US" b="1" dirty="0"/>
              <a:t>과거 </a:t>
            </a:r>
            <a:r>
              <a:rPr lang="en-US" altLang="ko-KR" b="1" dirty="0"/>
              <a:t>(2016~2017)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A1DFBC-56B8-46A5-99D4-95D6DEB5C794}"/>
              </a:ext>
            </a:extLst>
          </p:cNvPr>
          <p:cNvCxnSpPr>
            <a:cxnSpLocks/>
          </p:cNvCxnSpPr>
          <p:nvPr/>
        </p:nvCxnSpPr>
        <p:spPr>
          <a:xfrm>
            <a:off x="464004" y="3429000"/>
            <a:ext cx="11263993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2358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특성 변화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CCEE2B7-BED1-4DC9-ADCA-338C12E082C7}"/>
              </a:ext>
            </a:extLst>
          </p:cNvPr>
          <p:cNvGrpSpPr/>
          <p:nvPr/>
        </p:nvGrpSpPr>
        <p:grpSpPr>
          <a:xfrm>
            <a:off x="4745412" y="1401282"/>
            <a:ext cx="1821446" cy="1851452"/>
            <a:chOff x="3844457" y="1358161"/>
            <a:chExt cx="1821446" cy="1851452"/>
          </a:xfrm>
        </p:grpSpPr>
        <p:pic>
          <p:nvPicPr>
            <p:cNvPr id="1030" name="Picture 6" descr="수저계급론의 현실에 대한 이미지 검색결과">
              <a:extLst>
                <a:ext uri="{FF2B5EF4-FFF2-40B4-BE49-F238E27FC236}">
                  <a16:creationId xmlns:a16="http://schemas.microsoft.com/office/drawing/2014/main" id="{DE865E27-FFAE-4A83-BB16-4E9C96396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457" y="1358161"/>
              <a:ext cx="1821446" cy="1543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E2E4E50-5A5B-4073-9653-AFA9D6DBE377}"/>
                </a:ext>
              </a:extLst>
            </p:cNvPr>
            <p:cNvSpPr/>
            <p:nvPr/>
          </p:nvSpPr>
          <p:spPr>
            <a:xfrm>
              <a:off x="3910237" y="2901836"/>
              <a:ext cx="168988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수저계급론 </a:t>
              </a:r>
              <a:r>
                <a:rPr lang="en-US" altLang="ko-KR" sz="1400" dirty="0"/>
                <a:t>in SNS</a:t>
              </a:r>
              <a:endParaRPr lang="ko-KR" altLang="en-US" sz="140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621E9CF-E8F1-4EB1-89FB-D87043097A01}"/>
              </a:ext>
            </a:extLst>
          </p:cNvPr>
          <p:cNvGrpSpPr/>
          <p:nvPr/>
        </p:nvGrpSpPr>
        <p:grpSpPr>
          <a:xfrm>
            <a:off x="2368070" y="3605267"/>
            <a:ext cx="2302233" cy="2636617"/>
            <a:chOff x="6679414" y="3778633"/>
            <a:chExt cx="2302233" cy="2636617"/>
          </a:xfrm>
        </p:grpSpPr>
        <p:pic>
          <p:nvPicPr>
            <p:cNvPr id="1032" name="Picture 8" descr="너의 이름은에 대한 이미지 검색결과">
              <a:extLst>
                <a:ext uri="{FF2B5EF4-FFF2-40B4-BE49-F238E27FC236}">
                  <a16:creationId xmlns:a16="http://schemas.microsoft.com/office/drawing/2014/main" id="{6797B1AE-D2B1-42BA-A3D1-1DE7CCB0E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4854" y="3778633"/>
              <a:ext cx="1571352" cy="2248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6A5BA9A-C71E-4522-BF23-0A56FC2E0ED0}"/>
                </a:ext>
              </a:extLst>
            </p:cNvPr>
            <p:cNvSpPr/>
            <p:nvPr/>
          </p:nvSpPr>
          <p:spPr>
            <a:xfrm>
              <a:off x="6679414" y="6107473"/>
              <a:ext cx="230223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“</a:t>
              </a:r>
              <a:r>
                <a:rPr lang="ko-KR" altLang="en-US" sz="1400" dirty="0"/>
                <a:t>너의 이름은</a:t>
              </a:r>
              <a:r>
                <a:rPr lang="en-US" altLang="ko-KR" sz="1400" dirty="0"/>
                <a:t>” </a:t>
              </a:r>
              <a:r>
                <a:rPr lang="ko-KR" altLang="en-US" sz="1400" dirty="0"/>
                <a:t>패러디 열풍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7A8C438-BAD1-484A-AFC5-0C3247378668}"/>
              </a:ext>
            </a:extLst>
          </p:cNvPr>
          <p:cNvGrpSpPr/>
          <p:nvPr/>
        </p:nvGrpSpPr>
        <p:grpSpPr>
          <a:xfrm>
            <a:off x="581664" y="1255931"/>
            <a:ext cx="2282825" cy="2032685"/>
            <a:chOff x="5772451" y="3848285"/>
            <a:chExt cx="2282825" cy="2032685"/>
          </a:xfrm>
        </p:grpSpPr>
        <p:pic>
          <p:nvPicPr>
            <p:cNvPr id="1034" name="Picture 10" descr="관련 이미지">
              <a:extLst>
                <a:ext uri="{FF2B5EF4-FFF2-40B4-BE49-F238E27FC236}">
                  <a16:creationId xmlns:a16="http://schemas.microsoft.com/office/drawing/2014/main" id="{CE332EA4-0A52-457A-B5CE-1E46ED8F3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2451" y="3848285"/>
              <a:ext cx="2282825" cy="1643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136B30A-37F2-4147-8232-04F7DD541E75}"/>
                </a:ext>
              </a:extLst>
            </p:cNvPr>
            <p:cNvSpPr/>
            <p:nvPr/>
          </p:nvSpPr>
          <p:spPr>
            <a:xfrm>
              <a:off x="5798814" y="5573193"/>
              <a:ext cx="223009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/>
                <a:t>개인 위주 소비 성향 증가</a:t>
              </a:r>
              <a:endParaRPr lang="ko-KR" altLang="en-US" sz="1400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A1D7BE6-9C65-4C6C-98F8-5F5EFCEA9161}"/>
              </a:ext>
            </a:extLst>
          </p:cNvPr>
          <p:cNvGrpSpPr/>
          <p:nvPr/>
        </p:nvGrpSpPr>
        <p:grpSpPr>
          <a:xfrm>
            <a:off x="6566858" y="3736777"/>
            <a:ext cx="1745991" cy="2946202"/>
            <a:chOff x="8090380" y="3524346"/>
            <a:chExt cx="1745991" cy="2946202"/>
          </a:xfrm>
        </p:grpSpPr>
        <p:pic>
          <p:nvPicPr>
            <p:cNvPr id="1036" name="Picture 12" descr="2016 음악예능의 전성기에 대한 이미지 검색결과">
              <a:extLst>
                <a:ext uri="{FF2B5EF4-FFF2-40B4-BE49-F238E27FC236}">
                  <a16:creationId xmlns:a16="http://schemas.microsoft.com/office/drawing/2014/main" id="{345C9EE5-736F-4699-9162-496C59AE43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0380" y="3524346"/>
              <a:ext cx="173355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F8CE194-A74A-4A3A-9219-E1EB17A8D4EA}"/>
                </a:ext>
              </a:extLst>
            </p:cNvPr>
            <p:cNvSpPr/>
            <p:nvPr/>
          </p:nvSpPr>
          <p:spPr>
            <a:xfrm>
              <a:off x="8090380" y="6162771"/>
              <a:ext cx="17459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음악 예능의 전성기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3F7EF9-DF84-43A5-9804-F1B2BA758FA4}"/>
              </a:ext>
            </a:extLst>
          </p:cNvPr>
          <p:cNvGrpSpPr/>
          <p:nvPr/>
        </p:nvGrpSpPr>
        <p:grpSpPr>
          <a:xfrm>
            <a:off x="8959850" y="862309"/>
            <a:ext cx="2171700" cy="2412802"/>
            <a:chOff x="8883650" y="425352"/>
            <a:chExt cx="2171700" cy="2412802"/>
          </a:xfrm>
        </p:grpSpPr>
        <p:pic>
          <p:nvPicPr>
            <p:cNvPr id="1042" name="Picture 18" descr="욜로에 대한 이미지 검색결과">
              <a:extLst>
                <a:ext uri="{FF2B5EF4-FFF2-40B4-BE49-F238E27FC236}">
                  <a16:creationId xmlns:a16="http://schemas.microsoft.com/office/drawing/2014/main" id="{0E1A75D3-3AC2-4D90-A752-D4D205DA1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3650" y="425352"/>
              <a:ext cx="2171700" cy="210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9CBC3F3-58D9-4A20-B086-B7422CFB1C48}"/>
                </a:ext>
              </a:extLst>
            </p:cNvPr>
            <p:cNvSpPr/>
            <p:nvPr/>
          </p:nvSpPr>
          <p:spPr>
            <a:xfrm>
              <a:off x="9070729" y="2530377"/>
              <a:ext cx="179754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“</a:t>
              </a:r>
              <a:r>
                <a:rPr lang="en-US" altLang="ko-KR" sz="1400" dirty="0"/>
                <a:t>YOLO” </a:t>
              </a:r>
              <a:r>
                <a:rPr lang="ko-KR" altLang="en-US" sz="1400" dirty="0"/>
                <a:t>라이프 유행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6575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509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경제적인 측면</a:t>
            </a:r>
            <a:r>
              <a:rPr lang="en-US" altLang="ko-KR" b="1" dirty="0"/>
              <a:t>(Economic) – </a:t>
            </a:r>
            <a:r>
              <a:rPr lang="ko-KR" altLang="en-US" b="1" dirty="0"/>
              <a:t>현재 </a:t>
            </a:r>
            <a:r>
              <a:rPr lang="en-US" altLang="ko-KR" b="1" dirty="0"/>
              <a:t>(2018~2019)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A1DFBC-56B8-46A5-99D4-95D6DEB5C794}"/>
              </a:ext>
            </a:extLst>
          </p:cNvPr>
          <p:cNvCxnSpPr>
            <a:cxnSpLocks/>
          </p:cNvCxnSpPr>
          <p:nvPr/>
        </p:nvCxnSpPr>
        <p:spPr>
          <a:xfrm>
            <a:off x="464004" y="3762827"/>
            <a:ext cx="11263993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1936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인식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096CEAC-32B9-4B81-85E2-638E0533ABD8}"/>
              </a:ext>
            </a:extLst>
          </p:cNvPr>
          <p:cNvGrpSpPr/>
          <p:nvPr/>
        </p:nvGrpSpPr>
        <p:grpSpPr>
          <a:xfrm>
            <a:off x="766909" y="1261836"/>
            <a:ext cx="3758970" cy="2309641"/>
            <a:chOff x="808682" y="1422408"/>
            <a:chExt cx="3758970" cy="230964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36757836-EE30-4C7F-BCB7-77347B0982D8}"/>
                </a:ext>
              </a:extLst>
            </p:cNvPr>
            <p:cNvGrpSpPr/>
            <p:nvPr/>
          </p:nvGrpSpPr>
          <p:grpSpPr>
            <a:xfrm>
              <a:off x="808682" y="1422408"/>
              <a:ext cx="3758970" cy="1840458"/>
              <a:chOff x="595313" y="1553037"/>
              <a:chExt cx="3758970" cy="1840458"/>
            </a:xfrm>
          </p:grpSpPr>
          <p:pic>
            <p:nvPicPr>
              <p:cNvPr id="10246" name="Picture 6" descr="가상화폐에 대한 이미지 검색결과">
                <a:extLst>
                  <a:ext uri="{FF2B5EF4-FFF2-40B4-BE49-F238E27FC236}">
                    <a16:creationId xmlns:a16="http://schemas.microsoft.com/office/drawing/2014/main" id="{EB801D8B-6AC5-4C87-AB50-C4270816EC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9675" y="1849143"/>
                <a:ext cx="3144608" cy="15443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44" name="Picture 4" descr="비트코인 하락에 대한 이미지 검색결과">
                <a:extLst>
                  <a:ext uri="{FF2B5EF4-FFF2-40B4-BE49-F238E27FC236}">
                    <a16:creationId xmlns:a16="http://schemas.microsoft.com/office/drawing/2014/main" id="{F3DC4B7B-2D85-41B8-A8DB-48A6223D82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8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313" y="1553037"/>
                <a:ext cx="1809897" cy="13556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2EFFA54-14AC-4A0D-A331-0188489DE52B}"/>
                </a:ext>
              </a:extLst>
            </p:cNvPr>
            <p:cNvSpPr/>
            <p:nvPr/>
          </p:nvSpPr>
          <p:spPr>
            <a:xfrm>
              <a:off x="823714" y="3424272"/>
              <a:ext cx="37289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/>
                <a:t>비트코인</a:t>
              </a:r>
              <a:r>
                <a:rPr lang="ko-KR" altLang="en-US" sz="1400" dirty="0"/>
                <a:t> 급락과 가상화폐 시장 규모의 성장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AB180B-2454-4D55-822A-D9FCBCBB7923}"/>
              </a:ext>
            </a:extLst>
          </p:cNvPr>
          <p:cNvGrpSpPr/>
          <p:nvPr/>
        </p:nvGrpSpPr>
        <p:grpSpPr>
          <a:xfrm>
            <a:off x="585910" y="3917842"/>
            <a:ext cx="3065263" cy="2724239"/>
            <a:chOff x="551472" y="3793606"/>
            <a:chExt cx="3065263" cy="2724239"/>
          </a:xfrm>
        </p:grpSpPr>
        <p:pic>
          <p:nvPicPr>
            <p:cNvPr id="10250" name="Picture 10" descr="역전세난에 대한 이미지 검색결과">
              <a:extLst>
                <a:ext uri="{FF2B5EF4-FFF2-40B4-BE49-F238E27FC236}">
                  <a16:creationId xmlns:a16="http://schemas.microsoft.com/office/drawing/2014/main" id="{E5F0D204-DD1A-4F14-87F9-D28B3E928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471" y="3793606"/>
              <a:ext cx="2703257" cy="250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244329-6FA8-4658-8893-2109263C03BC}"/>
                </a:ext>
              </a:extLst>
            </p:cNvPr>
            <p:cNvSpPr/>
            <p:nvPr/>
          </p:nvSpPr>
          <p:spPr>
            <a:xfrm>
              <a:off x="551472" y="6210068"/>
              <a:ext cx="30652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/>
                <a:t>역전세난에 의한 부동산매매가 하락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E6A4BB4-D877-4D39-B4A6-0D15743E3E9B}"/>
              </a:ext>
            </a:extLst>
          </p:cNvPr>
          <p:cNvGrpSpPr/>
          <p:nvPr/>
        </p:nvGrpSpPr>
        <p:grpSpPr>
          <a:xfrm>
            <a:off x="4916776" y="1693566"/>
            <a:ext cx="3278696" cy="1914247"/>
            <a:chOff x="5526293" y="1518214"/>
            <a:chExt cx="3278696" cy="1914247"/>
          </a:xfrm>
        </p:grpSpPr>
        <p:pic>
          <p:nvPicPr>
            <p:cNvPr id="10252" name="Picture 12" descr="미중 무역분쟁 한국 영향에 대한 이미지 검색결과">
              <a:extLst>
                <a:ext uri="{FF2B5EF4-FFF2-40B4-BE49-F238E27FC236}">
                  <a16:creationId xmlns:a16="http://schemas.microsoft.com/office/drawing/2014/main" id="{F8BDE613-8E68-4BF5-9B83-C65C251448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160" b="15130"/>
            <a:stretch/>
          </p:blipFill>
          <p:spPr bwMode="auto">
            <a:xfrm>
              <a:off x="5526293" y="1518214"/>
              <a:ext cx="3278696" cy="1544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3343AE4-2CBD-4DC5-8CFF-C8B51D6B3D4A}"/>
                </a:ext>
              </a:extLst>
            </p:cNvPr>
            <p:cNvSpPr/>
            <p:nvPr/>
          </p:nvSpPr>
          <p:spPr>
            <a:xfrm>
              <a:off x="5526294" y="3124684"/>
              <a:ext cx="32786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/>
                <a:t>미중</a:t>
              </a:r>
              <a:r>
                <a:rPr lang="ko-KR" altLang="en-US" sz="1400" dirty="0"/>
                <a:t> 무역 분쟁에 의한 한국 수출 감소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555771D-A515-4399-8DFF-683181809950}"/>
              </a:ext>
            </a:extLst>
          </p:cNvPr>
          <p:cNvGrpSpPr/>
          <p:nvPr/>
        </p:nvGrpSpPr>
        <p:grpSpPr>
          <a:xfrm>
            <a:off x="7980162" y="4140405"/>
            <a:ext cx="3549370" cy="2355461"/>
            <a:chOff x="4414288" y="4132731"/>
            <a:chExt cx="3549370" cy="2355461"/>
          </a:xfrm>
        </p:grpSpPr>
        <p:pic>
          <p:nvPicPr>
            <p:cNvPr id="10254" name="Picture 14" descr="최저임금에 대한 이미지 검색결과">
              <a:extLst>
                <a:ext uri="{FF2B5EF4-FFF2-40B4-BE49-F238E27FC236}">
                  <a16:creationId xmlns:a16="http://schemas.microsoft.com/office/drawing/2014/main" id="{725B0394-3331-4F97-99CA-1FE05A156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7279" y="4132731"/>
              <a:ext cx="3003388" cy="1988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746F31A-0DCE-4BFE-9F64-DFD1EE6690EE}"/>
                </a:ext>
              </a:extLst>
            </p:cNvPr>
            <p:cNvSpPr/>
            <p:nvPr/>
          </p:nvSpPr>
          <p:spPr>
            <a:xfrm>
              <a:off x="4414288" y="6180415"/>
              <a:ext cx="35493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/>
                <a:t>최저임금 상승에 의한 경제적 딜레마 대두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8644AAD-FDBD-4BD2-82AB-E4DE1ADDD94B}"/>
              </a:ext>
            </a:extLst>
          </p:cNvPr>
          <p:cNvGrpSpPr/>
          <p:nvPr/>
        </p:nvGrpSpPr>
        <p:grpSpPr>
          <a:xfrm>
            <a:off x="3832172" y="4486496"/>
            <a:ext cx="3936655" cy="2016811"/>
            <a:chOff x="7910462" y="4217150"/>
            <a:chExt cx="3936655" cy="2016811"/>
          </a:xfrm>
        </p:grpSpPr>
        <p:pic>
          <p:nvPicPr>
            <p:cNvPr id="10256" name="Picture 16">
              <a:extLst>
                <a:ext uri="{FF2B5EF4-FFF2-40B4-BE49-F238E27FC236}">
                  <a16:creationId xmlns:a16="http://schemas.microsoft.com/office/drawing/2014/main" id="{5B20ABBB-9459-4F55-824B-2EBA48B630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164" y="4217150"/>
              <a:ext cx="3529251" cy="1665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E653592-4610-4318-86DC-E4CB620F5343}"/>
                </a:ext>
              </a:extLst>
            </p:cNvPr>
            <p:cNvSpPr/>
            <p:nvPr/>
          </p:nvSpPr>
          <p:spPr>
            <a:xfrm>
              <a:off x="7910462" y="5926184"/>
              <a:ext cx="39366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/>
                <a:t>‘BTS’ </a:t>
              </a:r>
              <a:r>
                <a:rPr lang="ko-KR" altLang="en-US" sz="1400" dirty="0"/>
                <a:t>등 </a:t>
              </a:r>
              <a:r>
                <a:rPr lang="en-US" altLang="ko-KR" sz="1400" dirty="0" err="1"/>
                <a:t>Kpop</a:t>
              </a:r>
              <a:r>
                <a:rPr lang="ko-KR" altLang="en-US" sz="1400" dirty="0"/>
                <a:t>에 의한 한국 컨텐츠 수출액 증가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5F48B5C-B0F8-4430-BE96-5BB08859CD84}"/>
              </a:ext>
            </a:extLst>
          </p:cNvPr>
          <p:cNvGrpSpPr/>
          <p:nvPr/>
        </p:nvGrpSpPr>
        <p:grpSpPr>
          <a:xfrm>
            <a:off x="8476493" y="1525236"/>
            <a:ext cx="3278695" cy="2060377"/>
            <a:chOff x="8613455" y="1474430"/>
            <a:chExt cx="3278695" cy="2060377"/>
          </a:xfrm>
        </p:grpSpPr>
        <p:pic>
          <p:nvPicPr>
            <p:cNvPr id="10258" name="Picture 18" descr="일본 불매 운동에 대한 이미지 검색결과">
              <a:extLst>
                <a:ext uri="{FF2B5EF4-FFF2-40B4-BE49-F238E27FC236}">
                  <a16:creationId xmlns:a16="http://schemas.microsoft.com/office/drawing/2014/main" id="{FA039C00-8754-41AC-B779-9EB9F99C76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7877" y="1474430"/>
              <a:ext cx="260985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F3107FC-0597-4BE1-B083-64C1722356E8}"/>
                </a:ext>
              </a:extLst>
            </p:cNvPr>
            <p:cNvSpPr/>
            <p:nvPr/>
          </p:nvSpPr>
          <p:spPr>
            <a:xfrm>
              <a:off x="8613455" y="3227030"/>
              <a:ext cx="32786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/>
                <a:t>일본의 한국 수출통제에 의한 경제보복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42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경제적인 측면</a:t>
            </a:r>
            <a:r>
              <a:rPr lang="en-US" altLang="ko-KR" b="1" dirty="0"/>
              <a:t>(Economic) – </a:t>
            </a:r>
            <a:r>
              <a:rPr lang="ko-KR" altLang="en-US" b="1" dirty="0"/>
              <a:t>미래 </a:t>
            </a:r>
            <a:r>
              <a:rPr lang="en-US" altLang="ko-KR" b="1" dirty="0"/>
              <a:t>(2020)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A1DFBC-56B8-46A5-99D4-95D6DEB5C794}"/>
              </a:ext>
            </a:extLst>
          </p:cNvPr>
          <p:cNvCxnSpPr>
            <a:cxnSpLocks/>
          </p:cNvCxnSpPr>
          <p:nvPr/>
        </p:nvCxnSpPr>
        <p:spPr>
          <a:xfrm>
            <a:off x="464004" y="3762827"/>
            <a:ext cx="11263993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1936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인식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BA502C-88D5-40EC-A4BF-1DC278240355}"/>
              </a:ext>
            </a:extLst>
          </p:cNvPr>
          <p:cNvGrpSpPr/>
          <p:nvPr/>
        </p:nvGrpSpPr>
        <p:grpSpPr>
          <a:xfrm>
            <a:off x="3109236" y="965251"/>
            <a:ext cx="2524593" cy="2444015"/>
            <a:chOff x="954301" y="1257257"/>
            <a:chExt cx="2524593" cy="2444015"/>
          </a:xfrm>
        </p:grpSpPr>
        <p:pic>
          <p:nvPicPr>
            <p:cNvPr id="23" name="Picture 20" descr="미·중 무역 전쟁에 대한 이미지 검색결과">
              <a:extLst>
                <a:ext uri="{FF2B5EF4-FFF2-40B4-BE49-F238E27FC236}">
                  <a16:creationId xmlns:a16="http://schemas.microsoft.com/office/drawing/2014/main" id="{E7AF7FAE-A135-41B8-BA93-578C92F66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301" y="1257257"/>
              <a:ext cx="2524593" cy="2114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1495224-430C-4423-885C-663746229BE6}"/>
                </a:ext>
              </a:extLst>
            </p:cNvPr>
            <p:cNvSpPr/>
            <p:nvPr/>
          </p:nvSpPr>
          <p:spPr>
            <a:xfrm>
              <a:off x="1207885" y="3393495"/>
              <a:ext cx="20174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err="1"/>
                <a:t>미중</a:t>
              </a:r>
              <a:r>
                <a:rPr lang="ko-KR" altLang="en-US" sz="1400" dirty="0"/>
                <a:t> 무역 분쟁 고도화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74DDA14-7684-400A-8A37-5334883A64DB}"/>
              </a:ext>
            </a:extLst>
          </p:cNvPr>
          <p:cNvGrpSpPr/>
          <p:nvPr/>
        </p:nvGrpSpPr>
        <p:grpSpPr>
          <a:xfrm>
            <a:off x="6916778" y="734697"/>
            <a:ext cx="2652032" cy="2851349"/>
            <a:chOff x="3986893" y="3901825"/>
            <a:chExt cx="2652032" cy="2851349"/>
          </a:xfrm>
        </p:grpSpPr>
        <p:pic>
          <p:nvPicPr>
            <p:cNvPr id="11266" name="Picture 2" descr="일본 불매운동에 대한 이미지 검색결과">
              <a:extLst>
                <a:ext uri="{FF2B5EF4-FFF2-40B4-BE49-F238E27FC236}">
                  <a16:creationId xmlns:a16="http://schemas.microsoft.com/office/drawing/2014/main" id="{B0730D27-1156-4E86-AC55-93333F3204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6893" y="3901825"/>
              <a:ext cx="2652032" cy="2492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E5AE56A-330F-4D7D-97F5-07091029B373}"/>
                </a:ext>
              </a:extLst>
            </p:cNvPr>
            <p:cNvSpPr/>
            <p:nvPr/>
          </p:nvSpPr>
          <p:spPr>
            <a:xfrm>
              <a:off x="4304197" y="6445397"/>
              <a:ext cx="20174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/>
                <a:t>일본 불매 운동 장기화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E35F5E-6458-4142-8AFD-D3DBE3AAE306}"/>
              </a:ext>
            </a:extLst>
          </p:cNvPr>
          <p:cNvGrpSpPr/>
          <p:nvPr/>
        </p:nvGrpSpPr>
        <p:grpSpPr>
          <a:xfrm>
            <a:off x="4528233" y="3902465"/>
            <a:ext cx="3135534" cy="2800048"/>
            <a:chOff x="4528233" y="3902465"/>
            <a:chExt cx="3135534" cy="280004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5B092CB-6E6D-4340-98F1-00BBC1DE8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214" t="20787" r="20585" b="51852"/>
            <a:stretch/>
          </p:blipFill>
          <p:spPr>
            <a:xfrm>
              <a:off x="4528233" y="3902465"/>
              <a:ext cx="3135534" cy="2480721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69FD1D-8743-4F86-9887-DF122F46AEED}"/>
                </a:ext>
              </a:extLst>
            </p:cNvPr>
            <p:cNvSpPr/>
            <p:nvPr/>
          </p:nvSpPr>
          <p:spPr>
            <a:xfrm>
              <a:off x="4801416" y="6394736"/>
              <a:ext cx="258917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400" dirty="0"/>
                <a:t>자영업자 및 자영업 수출 감소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84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경제적인 측면</a:t>
            </a:r>
            <a:r>
              <a:rPr lang="en-US" altLang="ko-KR" b="1" dirty="0"/>
              <a:t>(Economic) – </a:t>
            </a:r>
            <a:r>
              <a:rPr lang="ko-KR" altLang="en-US" b="1" dirty="0"/>
              <a:t>종합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1936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인식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4417F0D8-8442-4131-AE56-407DE51774A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10" y="646331"/>
            <a:ext cx="7955970" cy="59806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A6D971D-D41F-4A41-BBE6-8547CA80AC0B}"/>
              </a:ext>
            </a:extLst>
          </p:cNvPr>
          <p:cNvSpPr txBox="1"/>
          <p:nvPr/>
        </p:nvSpPr>
        <p:spPr>
          <a:xfrm>
            <a:off x="3268910" y="2786284"/>
            <a:ext cx="5094664" cy="1700787"/>
          </a:xfrm>
          <a:prstGeom prst="rect">
            <a:avLst/>
          </a:prstGeom>
          <a:solidFill>
            <a:schemeClr val="lt1">
              <a:alpha val="70000"/>
            </a:schemeClr>
          </a:solidFill>
          <a:ln cap="sq"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미 </a:t>
            </a: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·</a:t>
            </a: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 중 무역 분쟁 고도화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일본 불매 운동 장기화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가상 화폐 시장 규모 증가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최저임금 상승에 따른 개인사업자 규모 감소</a:t>
            </a:r>
          </a:p>
        </p:txBody>
      </p:sp>
    </p:spTree>
    <p:extLst>
      <p:ext uri="{BB962C8B-B14F-4D97-AF65-F5344CB8AC3E}">
        <p14:creationId xmlns:p14="http://schemas.microsoft.com/office/powerpoint/2010/main" val="353150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4828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사회적인 측면</a:t>
            </a:r>
            <a:r>
              <a:rPr lang="en-US" altLang="ko-KR" b="1" dirty="0"/>
              <a:t>(Society) – </a:t>
            </a:r>
            <a:r>
              <a:rPr lang="ko-KR" altLang="en-US" b="1" dirty="0"/>
              <a:t>현재 </a:t>
            </a:r>
            <a:r>
              <a:rPr lang="en-US" altLang="ko-KR" b="1" dirty="0"/>
              <a:t>(2018~2019)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A1DFBC-56B8-46A5-99D4-95D6DEB5C794}"/>
              </a:ext>
            </a:extLst>
          </p:cNvPr>
          <p:cNvCxnSpPr>
            <a:cxnSpLocks/>
          </p:cNvCxnSpPr>
          <p:nvPr/>
        </p:nvCxnSpPr>
        <p:spPr>
          <a:xfrm>
            <a:off x="464004" y="3429000"/>
            <a:ext cx="11263993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2358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특성 변화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6EE224A-5F41-49D5-98B8-03D50BB35E01}"/>
              </a:ext>
            </a:extLst>
          </p:cNvPr>
          <p:cNvGrpSpPr/>
          <p:nvPr/>
        </p:nvGrpSpPr>
        <p:grpSpPr>
          <a:xfrm>
            <a:off x="747136" y="1410389"/>
            <a:ext cx="2164238" cy="1823501"/>
            <a:chOff x="747136" y="1410389"/>
            <a:chExt cx="2164238" cy="1823501"/>
          </a:xfrm>
        </p:grpSpPr>
        <p:pic>
          <p:nvPicPr>
            <p:cNvPr id="3074" name="Picture 2" descr="미투 열풍과 남녀혐오에 대한 이미지 검색결과">
              <a:extLst>
                <a:ext uri="{FF2B5EF4-FFF2-40B4-BE49-F238E27FC236}">
                  <a16:creationId xmlns:a16="http://schemas.microsoft.com/office/drawing/2014/main" id="{0F549BD2-7A5A-43A5-8F43-14C9E4386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136" y="1410389"/>
              <a:ext cx="2164238" cy="1439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BB7460D-362F-411C-B7DC-870481BA4EBE}"/>
                </a:ext>
              </a:extLst>
            </p:cNvPr>
            <p:cNvSpPr/>
            <p:nvPr/>
          </p:nvSpPr>
          <p:spPr>
            <a:xfrm>
              <a:off x="803975" y="2926113"/>
              <a:ext cx="20505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/>
                <a:t>미투</a:t>
              </a:r>
              <a:r>
                <a:rPr lang="ko-KR" altLang="en-US" sz="1400" dirty="0"/>
                <a:t> 운동 및 남녀 차별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E935C3-9254-4339-BED9-529C14DE8D80}"/>
              </a:ext>
            </a:extLst>
          </p:cNvPr>
          <p:cNvGrpSpPr/>
          <p:nvPr/>
        </p:nvGrpSpPr>
        <p:grpSpPr>
          <a:xfrm>
            <a:off x="848810" y="3813283"/>
            <a:ext cx="2309555" cy="1739734"/>
            <a:chOff x="2633929" y="4061436"/>
            <a:chExt cx="2309555" cy="1739734"/>
          </a:xfrm>
        </p:grpSpPr>
        <p:pic>
          <p:nvPicPr>
            <p:cNvPr id="3076" name="Picture 4" descr="평창 동계올림픽에 대한 이미지 검색결과">
              <a:extLst>
                <a:ext uri="{FF2B5EF4-FFF2-40B4-BE49-F238E27FC236}">
                  <a16:creationId xmlns:a16="http://schemas.microsoft.com/office/drawing/2014/main" id="{49A81FAE-9F24-4FE0-997B-E1FABFC60B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3929" y="4061436"/>
              <a:ext cx="2309555" cy="13387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F9C78B1-09F3-4BB6-9495-443EBDED000D}"/>
                </a:ext>
              </a:extLst>
            </p:cNvPr>
            <p:cNvSpPr/>
            <p:nvPr/>
          </p:nvSpPr>
          <p:spPr>
            <a:xfrm>
              <a:off x="3005479" y="5493393"/>
              <a:ext cx="15664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평창 동계 올림픽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5C33CE-8B0B-4F97-BDF5-05E1570C15F3}"/>
              </a:ext>
            </a:extLst>
          </p:cNvPr>
          <p:cNvGrpSpPr/>
          <p:nvPr/>
        </p:nvGrpSpPr>
        <p:grpSpPr>
          <a:xfrm>
            <a:off x="3998261" y="1524165"/>
            <a:ext cx="2369808" cy="1619778"/>
            <a:chOff x="7222361" y="3983933"/>
            <a:chExt cx="2369808" cy="1619778"/>
          </a:xfrm>
        </p:grpSpPr>
        <p:pic>
          <p:nvPicPr>
            <p:cNvPr id="3084" name="Picture 12" descr="페미니즘에 대한 이미지 검색결과">
              <a:extLst>
                <a:ext uri="{FF2B5EF4-FFF2-40B4-BE49-F238E27FC236}">
                  <a16:creationId xmlns:a16="http://schemas.microsoft.com/office/drawing/2014/main" id="{76DFF3EB-ACC4-4C65-8281-4D4983A5E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361" y="3983933"/>
              <a:ext cx="2369808" cy="123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E637C33-B315-4C64-893A-090F782239E8}"/>
                </a:ext>
              </a:extLst>
            </p:cNvPr>
            <p:cNvSpPr/>
            <p:nvPr/>
          </p:nvSpPr>
          <p:spPr>
            <a:xfrm>
              <a:off x="7413243" y="5295934"/>
              <a:ext cx="1988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페미니즘 유행 및 논란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1989E2-C6F1-482B-912E-D534851F0058}"/>
              </a:ext>
            </a:extLst>
          </p:cNvPr>
          <p:cNvGrpSpPr/>
          <p:nvPr/>
        </p:nvGrpSpPr>
        <p:grpSpPr>
          <a:xfrm>
            <a:off x="7642250" y="713468"/>
            <a:ext cx="2143125" cy="2514225"/>
            <a:chOff x="7185050" y="732819"/>
            <a:chExt cx="2143125" cy="2514225"/>
          </a:xfrm>
        </p:grpSpPr>
        <p:pic>
          <p:nvPicPr>
            <p:cNvPr id="3086" name="Picture 14" descr="밀레니얼 가족에 대한 이미지 검색결과">
              <a:extLst>
                <a:ext uri="{FF2B5EF4-FFF2-40B4-BE49-F238E27FC236}">
                  <a16:creationId xmlns:a16="http://schemas.microsoft.com/office/drawing/2014/main" id="{8F6DB5EB-8966-4595-8F8D-542D403B48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5050" y="732819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F3C4A73-7718-4AD7-B8EC-0B27307B5545}"/>
                </a:ext>
              </a:extLst>
            </p:cNvPr>
            <p:cNvSpPr/>
            <p:nvPr/>
          </p:nvSpPr>
          <p:spPr>
            <a:xfrm>
              <a:off x="7383616" y="2939267"/>
              <a:ext cx="17459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/>
                <a:t>밀레니얼</a:t>
              </a:r>
              <a:r>
                <a:rPr lang="ko-KR" altLang="en-US" sz="1400" dirty="0"/>
                <a:t> 세대 등장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89F59D5-4B39-43F4-840C-74C8330D7535}"/>
              </a:ext>
            </a:extLst>
          </p:cNvPr>
          <p:cNvGrpSpPr/>
          <p:nvPr/>
        </p:nvGrpSpPr>
        <p:grpSpPr>
          <a:xfrm>
            <a:off x="7917143" y="3807086"/>
            <a:ext cx="2672526" cy="2895829"/>
            <a:chOff x="6512233" y="3800100"/>
            <a:chExt cx="2672526" cy="2895829"/>
          </a:xfrm>
        </p:grpSpPr>
        <p:pic>
          <p:nvPicPr>
            <p:cNvPr id="3088" name="Picture 16" descr="마블 엔드게임에 대한 이미지 검색결과">
              <a:extLst>
                <a:ext uri="{FF2B5EF4-FFF2-40B4-BE49-F238E27FC236}">
                  <a16:creationId xmlns:a16="http://schemas.microsoft.com/office/drawing/2014/main" id="{3EF81102-DB10-4D09-90E6-0C1E61DC2A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0941" y="3800100"/>
              <a:ext cx="1755110" cy="2524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B147D6C3-6E66-4B1A-889E-EE2CC8750D52}"/>
                </a:ext>
              </a:extLst>
            </p:cNvPr>
            <p:cNvSpPr/>
            <p:nvPr/>
          </p:nvSpPr>
          <p:spPr>
            <a:xfrm>
              <a:off x="6512233" y="6388152"/>
              <a:ext cx="26725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/>
                <a:t>마블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“</a:t>
              </a:r>
              <a:r>
                <a:rPr lang="ko-KR" altLang="en-US" sz="1400" dirty="0" err="1"/>
                <a:t>어벤져스</a:t>
              </a:r>
              <a:r>
                <a:rPr lang="en-US" altLang="ko-KR" sz="1400" dirty="0"/>
                <a:t>-</a:t>
              </a:r>
              <a:r>
                <a:rPr lang="ko-KR" altLang="en-US" sz="1400" dirty="0" err="1"/>
                <a:t>엔드게임</a:t>
              </a:r>
              <a:r>
                <a:rPr lang="en-US" altLang="ko-KR" sz="1400" dirty="0"/>
                <a:t>” </a:t>
              </a:r>
              <a:r>
                <a:rPr lang="ko-KR" altLang="en-US" sz="1400" dirty="0"/>
                <a:t>개봉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0509236-E8AF-4D1C-802F-7BA11A6923BC}"/>
              </a:ext>
            </a:extLst>
          </p:cNvPr>
          <p:cNvGrpSpPr/>
          <p:nvPr/>
        </p:nvGrpSpPr>
        <p:grpSpPr>
          <a:xfrm>
            <a:off x="4306175" y="3989651"/>
            <a:ext cx="2724150" cy="2018382"/>
            <a:chOff x="4306175" y="3989651"/>
            <a:chExt cx="2724150" cy="2018382"/>
          </a:xfrm>
        </p:grpSpPr>
        <p:pic>
          <p:nvPicPr>
            <p:cNvPr id="3090" name="Picture 18" descr="1인 크리에이터란에 대한 이미지 검색결과">
              <a:extLst>
                <a:ext uri="{FF2B5EF4-FFF2-40B4-BE49-F238E27FC236}">
                  <a16:creationId xmlns:a16="http://schemas.microsoft.com/office/drawing/2014/main" id="{F39F7B54-0AE0-4A81-B945-DD152D2A8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175" y="3989651"/>
              <a:ext cx="272415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FFECF42A-513C-4356-9F91-C080750C37C7}"/>
                </a:ext>
              </a:extLst>
            </p:cNvPr>
            <p:cNvSpPr/>
            <p:nvPr/>
          </p:nvSpPr>
          <p:spPr>
            <a:xfrm>
              <a:off x="4355230" y="5700256"/>
              <a:ext cx="26260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1</a:t>
              </a:r>
              <a:r>
                <a:rPr lang="ko-KR" altLang="en-US" sz="1400" dirty="0"/>
                <a:t>인 미디어 크리에이터 전성기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18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412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사회적인 측면</a:t>
            </a:r>
            <a:r>
              <a:rPr lang="en-US" altLang="ko-KR" b="1" dirty="0"/>
              <a:t>(Society) – </a:t>
            </a:r>
            <a:r>
              <a:rPr lang="ko-KR" altLang="en-US" b="1" dirty="0"/>
              <a:t>미래 </a:t>
            </a:r>
            <a:r>
              <a:rPr lang="en-US" altLang="ko-KR" b="1" dirty="0"/>
              <a:t>(2020)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A1DFBC-56B8-46A5-99D4-95D6DEB5C794}"/>
              </a:ext>
            </a:extLst>
          </p:cNvPr>
          <p:cNvCxnSpPr>
            <a:cxnSpLocks/>
          </p:cNvCxnSpPr>
          <p:nvPr/>
        </p:nvCxnSpPr>
        <p:spPr>
          <a:xfrm>
            <a:off x="464004" y="3429000"/>
            <a:ext cx="11263993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2358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특성 변화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125F02-463D-4DFD-8344-83F68D131412}"/>
              </a:ext>
            </a:extLst>
          </p:cNvPr>
          <p:cNvGrpSpPr/>
          <p:nvPr/>
        </p:nvGrpSpPr>
        <p:grpSpPr>
          <a:xfrm>
            <a:off x="1959953" y="3728922"/>
            <a:ext cx="2857500" cy="1978571"/>
            <a:chOff x="855724" y="3728922"/>
            <a:chExt cx="2857500" cy="1978571"/>
          </a:xfrm>
        </p:grpSpPr>
        <p:pic>
          <p:nvPicPr>
            <p:cNvPr id="4098" name="Picture 2" descr="2020 도쿄 올림픽에 대한 이미지 검색결과">
              <a:extLst>
                <a:ext uri="{FF2B5EF4-FFF2-40B4-BE49-F238E27FC236}">
                  <a16:creationId xmlns:a16="http://schemas.microsoft.com/office/drawing/2014/main" id="{1CD10837-A4CE-4CAB-955E-3405D1BFA0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724" y="3728922"/>
              <a:ext cx="28575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989124-EB61-48F1-AC3E-363FE5489CBF}"/>
                </a:ext>
              </a:extLst>
            </p:cNvPr>
            <p:cNvSpPr/>
            <p:nvPr/>
          </p:nvSpPr>
          <p:spPr>
            <a:xfrm>
              <a:off x="1501247" y="5399716"/>
              <a:ext cx="156645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도쿄 하계 올림픽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6CF3FC-8F89-448A-ABE5-EC8582FBE462}"/>
              </a:ext>
            </a:extLst>
          </p:cNvPr>
          <p:cNvGrpSpPr/>
          <p:nvPr/>
        </p:nvGrpSpPr>
        <p:grpSpPr>
          <a:xfrm>
            <a:off x="2698390" y="923330"/>
            <a:ext cx="2651688" cy="2335306"/>
            <a:chOff x="3503188" y="977030"/>
            <a:chExt cx="2651688" cy="2335306"/>
          </a:xfrm>
        </p:grpSpPr>
        <p:pic>
          <p:nvPicPr>
            <p:cNvPr id="4102" name="Picture 6" descr="혐오가 가져온 토론문화에 대한 이미지 검색결과">
              <a:extLst>
                <a:ext uri="{FF2B5EF4-FFF2-40B4-BE49-F238E27FC236}">
                  <a16:creationId xmlns:a16="http://schemas.microsoft.com/office/drawing/2014/main" id="{B3630676-B4DC-42E9-9081-94CC139E73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200" y="977030"/>
              <a:ext cx="1963664" cy="196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479BDFC-8198-4106-8BFB-D3A94953248F}"/>
                </a:ext>
              </a:extLst>
            </p:cNvPr>
            <p:cNvSpPr/>
            <p:nvPr/>
          </p:nvSpPr>
          <p:spPr>
            <a:xfrm>
              <a:off x="3503188" y="3004559"/>
              <a:ext cx="265168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혐오에 의한 토론 문화 양극화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84F874-A8D7-45D7-BF81-14486D8504AF}"/>
              </a:ext>
            </a:extLst>
          </p:cNvPr>
          <p:cNvGrpSpPr/>
          <p:nvPr/>
        </p:nvGrpSpPr>
        <p:grpSpPr>
          <a:xfrm>
            <a:off x="6462216" y="1314431"/>
            <a:ext cx="2347117" cy="1944205"/>
            <a:chOff x="7498889" y="760196"/>
            <a:chExt cx="2347117" cy="1944205"/>
          </a:xfrm>
        </p:grpSpPr>
        <p:pic>
          <p:nvPicPr>
            <p:cNvPr id="4104" name="Picture 8" descr="실패 문화에 대한 이미지 검색결과">
              <a:extLst>
                <a:ext uri="{FF2B5EF4-FFF2-40B4-BE49-F238E27FC236}">
                  <a16:creationId xmlns:a16="http://schemas.microsoft.com/office/drawing/2014/main" id="{3E132A1B-6089-463D-AC0B-25862189C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2624" y="760196"/>
              <a:ext cx="2279646" cy="1519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A583363-2378-4023-9070-BC2A4B6CFA16}"/>
                </a:ext>
              </a:extLst>
            </p:cNvPr>
            <p:cNvSpPr/>
            <p:nvPr/>
          </p:nvSpPr>
          <p:spPr>
            <a:xfrm>
              <a:off x="7498889" y="2396624"/>
              <a:ext cx="23471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/>
                <a:t>실패를 용인하는 문화 대두</a:t>
              </a:r>
              <a:endParaRPr lang="ko-KR" altLang="en-US" sz="1400" dirty="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8C04DF4-12F6-4387-B1D6-9FCF4D5F8718}"/>
              </a:ext>
            </a:extLst>
          </p:cNvPr>
          <p:cNvGrpSpPr/>
          <p:nvPr/>
        </p:nvGrpSpPr>
        <p:grpSpPr>
          <a:xfrm>
            <a:off x="5876947" y="3591859"/>
            <a:ext cx="4286250" cy="2443000"/>
            <a:chOff x="5876947" y="3591859"/>
            <a:chExt cx="4286250" cy="2443000"/>
          </a:xfrm>
        </p:grpSpPr>
        <p:pic>
          <p:nvPicPr>
            <p:cNvPr id="4108" name="Picture 12" descr="1인 미디어 성장에 대한 이미지 검색결과">
              <a:extLst>
                <a:ext uri="{FF2B5EF4-FFF2-40B4-BE49-F238E27FC236}">
                  <a16:creationId xmlns:a16="http://schemas.microsoft.com/office/drawing/2014/main" id="{C76FC566-AF61-4DA2-9032-A002E2A11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6947" y="3591859"/>
              <a:ext cx="4286250" cy="2085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452C261-65A5-4499-8B32-050F4A051507}"/>
                </a:ext>
              </a:extLst>
            </p:cNvPr>
            <p:cNvSpPr/>
            <p:nvPr/>
          </p:nvSpPr>
          <p:spPr>
            <a:xfrm>
              <a:off x="7155893" y="5727082"/>
              <a:ext cx="172835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1</a:t>
              </a:r>
              <a:r>
                <a:rPr lang="ko-KR" altLang="en-US" sz="1400" dirty="0"/>
                <a:t>인 미디어의 확장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430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사회적인 측면</a:t>
            </a:r>
            <a:r>
              <a:rPr lang="en-US" altLang="ko-KR" b="1" dirty="0"/>
              <a:t>(Society) – </a:t>
            </a:r>
            <a:r>
              <a:rPr lang="ko-KR" altLang="en-US" b="1" dirty="0"/>
              <a:t>종합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23583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특성 변화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6DEF37-0550-4578-91B0-84147CD6E5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43" y="230832"/>
            <a:ext cx="8876545" cy="6517189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79E8B4-8DE9-4FBD-A9D4-911297E01F97}"/>
              </a:ext>
            </a:extLst>
          </p:cNvPr>
          <p:cNvSpPr txBox="1"/>
          <p:nvPr/>
        </p:nvSpPr>
        <p:spPr>
          <a:xfrm>
            <a:off x="4155289" y="2324239"/>
            <a:ext cx="5048177" cy="1700787"/>
          </a:xfrm>
          <a:prstGeom prst="rect">
            <a:avLst/>
          </a:prstGeom>
          <a:solidFill>
            <a:schemeClr val="lt1">
              <a:alpha val="90000"/>
            </a:schemeClr>
          </a:solidFill>
          <a:ln cap="sq"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개인 위주 성향으로의 변화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소득</a:t>
            </a: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남녀</a:t>
            </a: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문화 차이의 이해보단 갈등 심화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인 미디어 대두 및 영화 컨텐츠 변동기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도쿄 하계 올림픽</a:t>
            </a:r>
          </a:p>
        </p:txBody>
      </p:sp>
    </p:spTree>
    <p:extLst>
      <p:ext uri="{BB962C8B-B14F-4D97-AF65-F5344CB8AC3E}">
        <p14:creationId xmlns:p14="http://schemas.microsoft.com/office/powerpoint/2010/main" val="230101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52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기술적인 측면</a:t>
            </a:r>
            <a:r>
              <a:rPr lang="en-US" altLang="ko-KR" b="1" dirty="0"/>
              <a:t>(Technology) – </a:t>
            </a:r>
            <a:r>
              <a:rPr lang="ko-KR" altLang="en-US" b="1" dirty="0"/>
              <a:t>과거 </a:t>
            </a:r>
            <a:r>
              <a:rPr lang="en-US" altLang="ko-KR" b="1" dirty="0"/>
              <a:t>(2016~2017)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A1DFBC-56B8-46A5-99D4-95D6DEB5C794}"/>
              </a:ext>
            </a:extLst>
          </p:cNvPr>
          <p:cNvCxnSpPr>
            <a:cxnSpLocks/>
          </p:cNvCxnSpPr>
          <p:nvPr/>
        </p:nvCxnSpPr>
        <p:spPr>
          <a:xfrm>
            <a:off x="464004" y="3429000"/>
            <a:ext cx="11263993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1936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인식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6764087-D904-4099-903C-63E363D77F2A}"/>
              </a:ext>
            </a:extLst>
          </p:cNvPr>
          <p:cNvGrpSpPr/>
          <p:nvPr/>
        </p:nvGrpSpPr>
        <p:grpSpPr>
          <a:xfrm>
            <a:off x="1645205" y="1325198"/>
            <a:ext cx="2793428" cy="2087932"/>
            <a:chOff x="3742830" y="1314764"/>
            <a:chExt cx="2793428" cy="2087932"/>
          </a:xfrm>
        </p:grpSpPr>
        <p:pic>
          <p:nvPicPr>
            <p:cNvPr id="2050" name="Picture 2" descr="포켓몬 고에 대한 이미지 검색결과">
              <a:extLst>
                <a:ext uri="{FF2B5EF4-FFF2-40B4-BE49-F238E27FC236}">
                  <a16:creationId xmlns:a16="http://schemas.microsoft.com/office/drawing/2014/main" id="{54F69F2C-951D-4B68-841A-BBF076E44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6883" y="1314764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ADACBEB-CCA1-4C3E-B5ED-54137583CCF4}"/>
                </a:ext>
              </a:extLst>
            </p:cNvPr>
            <p:cNvSpPr/>
            <p:nvPr/>
          </p:nvSpPr>
          <p:spPr>
            <a:xfrm>
              <a:off x="3742830" y="3094919"/>
              <a:ext cx="25458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포켓몬 고 유행 </a:t>
              </a:r>
              <a:r>
                <a:rPr lang="en-US" altLang="ko-KR" sz="1400" dirty="0"/>
                <a:t>– AR/VR </a:t>
              </a:r>
              <a:r>
                <a:rPr lang="ko-KR" altLang="en-US" sz="1400" dirty="0"/>
                <a:t>기술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1142B0D-D35B-42EF-8810-8E348350049D}"/>
              </a:ext>
            </a:extLst>
          </p:cNvPr>
          <p:cNvGrpSpPr/>
          <p:nvPr/>
        </p:nvGrpSpPr>
        <p:grpSpPr>
          <a:xfrm>
            <a:off x="4520205" y="3775098"/>
            <a:ext cx="2792752" cy="1998160"/>
            <a:chOff x="5509556" y="3728922"/>
            <a:chExt cx="2792752" cy="1998160"/>
          </a:xfrm>
        </p:grpSpPr>
        <p:pic>
          <p:nvPicPr>
            <p:cNvPr id="2052" name="Picture 4" descr="알파고에 대한 이미지 검색결과">
              <a:extLst>
                <a:ext uri="{FF2B5EF4-FFF2-40B4-BE49-F238E27FC236}">
                  <a16:creationId xmlns:a16="http://schemas.microsoft.com/office/drawing/2014/main" id="{9C98FD13-9489-479E-AEEB-0A71D4BBA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9556" y="3728922"/>
              <a:ext cx="276225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BEC226D-7703-4195-81DF-712E07477DC6}"/>
                </a:ext>
              </a:extLst>
            </p:cNvPr>
            <p:cNvSpPr/>
            <p:nvPr/>
          </p:nvSpPr>
          <p:spPr>
            <a:xfrm>
              <a:off x="5509556" y="5419305"/>
              <a:ext cx="27927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구글 알파고 출현 </a:t>
              </a:r>
              <a:r>
                <a:rPr lang="en-US" altLang="ko-KR" sz="1400" dirty="0"/>
                <a:t>– AI </a:t>
              </a:r>
              <a:r>
                <a:rPr lang="ko-KR" altLang="en-US" sz="1400" dirty="0"/>
                <a:t>기술 유행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F79ECF-2058-4507-98D3-2B759912E55E}"/>
              </a:ext>
            </a:extLst>
          </p:cNvPr>
          <p:cNvGrpSpPr/>
          <p:nvPr/>
        </p:nvGrpSpPr>
        <p:grpSpPr>
          <a:xfrm>
            <a:off x="5472746" y="230832"/>
            <a:ext cx="1980344" cy="3052664"/>
            <a:chOff x="8271806" y="246865"/>
            <a:chExt cx="1980344" cy="3052664"/>
          </a:xfrm>
        </p:grpSpPr>
        <p:pic>
          <p:nvPicPr>
            <p:cNvPr id="2054" name="Picture 6" descr="드론 유행에 대한 이미지 검색결과">
              <a:extLst>
                <a:ext uri="{FF2B5EF4-FFF2-40B4-BE49-F238E27FC236}">
                  <a16:creationId xmlns:a16="http://schemas.microsoft.com/office/drawing/2014/main" id="{48E2FA38-2E9F-4CB1-A6FB-69A615C272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1806" y="246865"/>
              <a:ext cx="1980344" cy="27848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483E2EC-66D3-4373-BDED-EF3DF38908CC}"/>
                </a:ext>
              </a:extLst>
            </p:cNvPr>
            <p:cNvSpPr/>
            <p:nvPr/>
          </p:nvSpPr>
          <p:spPr>
            <a:xfrm>
              <a:off x="8779313" y="2991752"/>
              <a:ext cx="9653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/>
                <a:t>드론</a:t>
              </a:r>
              <a:r>
                <a:rPr lang="ko-KR" altLang="en-US" sz="1400" dirty="0"/>
                <a:t> 유행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B02E6A-6FC1-482C-88CC-3284B2829349}"/>
              </a:ext>
            </a:extLst>
          </p:cNvPr>
          <p:cNvGrpSpPr/>
          <p:nvPr/>
        </p:nvGrpSpPr>
        <p:grpSpPr>
          <a:xfrm>
            <a:off x="8091400" y="3789728"/>
            <a:ext cx="3427541" cy="2084836"/>
            <a:chOff x="8533721" y="3812333"/>
            <a:chExt cx="3427541" cy="2084836"/>
          </a:xfrm>
        </p:grpSpPr>
        <p:pic>
          <p:nvPicPr>
            <p:cNvPr id="2056" name="Picture 8" descr="빅데이터에 대한 이미지 검색결과">
              <a:extLst>
                <a:ext uri="{FF2B5EF4-FFF2-40B4-BE49-F238E27FC236}">
                  <a16:creationId xmlns:a16="http://schemas.microsoft.com/office/drawing/2014/main" id="{8B345C6B-78D9-4F79-A258-64586EE34C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6044" y="3812333"/>
              <a:ext cx="2302895" cy="17297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0F2ABE1-39DD-4ED7-980C-8437A93DF81B}"/>
                </a:ext>
              </a:extLst>
            </p:cNvPr>
            <p:cNvSpPr/>
            <p:nvPr/>
          </p:nvSpPr>
          <p:spPr>
            <a:xfrm>
              <a:off x="8533721" y="5589392"/>
              <a:ext cx="342754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빅데이터 처리 기술 유행 </a:t>
              </a:r>
              <a:r>
                <a:rPr lang="en-US" altLang="ko-KR" sz="1400" dirty="0"/>
                <a:t>– AI, </a:t>
              </a:r>
              <a:r>
                <a:rPr lang="ko-KR" altLang="en-US" sz="1400" dirty="0"/>
                <a:t>딥러닝</a:t>
              </a:r>
              <a:r>
                <a:rPr lang="en-US" altLang="ko-KR" sz="1400" dirty="0"/>
                <a:t>, …</a:t>
              </a:r>
              <a:endParaRPr lang="ko-KR" altLang="en-US" sz="14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C0CC6C1-EAA8-409F-8057-5646A62DB1F2}"/>
              </a:ext>
            </a:extLst>
          </p:cNvPr>
          <p:cNvGrpSpPr/>
          <p:nvPr/>
        </p:nvGrpSpPr>
        <p:grpSpPr>
          <a:xfrm>
            <a:off x="8020500" y="1304723"/>
            <a:ext cx="3342466" cy="2038431"/>
            <a:chOff x="768249" y="3677844"/>
            <a:chExt cx="4286250" cy="2614007"/>
          </a:xfrm>
        </p:grpSpPr>
        <p:pic>
          <p:nvPicPr>
            <p:cNvPr id="34" name="Picture 4" descr="음성인식 인공지능에 대한 이미지 검색결과">
              <a:extLst>
                <a:ext uri="{FF2B5EF4-FFF2-40B4-BE49-F238E27FC236}">
                  <a16:creationId xmlns:a16="http://schemas.microsoft.com/office/drawing/2014/main" id="{D1997D26-2278-4088-BADF-BC072B147E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249" y="3677844"/>
              <a:ext cx="4286250" cy="2219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284782-7027-460B-94F9-277D0C31A93C}"/>
                </a:ext>
              </a:extLst>
            </p:cNvPr>
            <p:cNvSpPr/>
            <p:nvPr/>
          </p:nvSpPr>
          <p:spPr>
            <a:xfrm>
              <a:off x="1791879" y="5897169"/>
              <a:ext cx="2238992" cy="3946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/>
                <a:t>스마트 </a:t>
              </a:r>
              <a:r>
                <a:rPr lang="ko-KR" altLang="en-US" sz="1400" dirty="0"/>
                <a:t>스피커 유행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44A717-0D91-4BF1-8A87-C0FF4688E881}"/>
              </a:ext>
            </a:extLst>
          </p:cNvPr>
          <p:cNvGrpSpPr/>
          <p:nvPr/>
        </p:nvGrpSpPr>
        <p:grpSpPr>
          <a:xfrm>
            <a:off x="848852" y="3789728"/>
            <a:ext cx="3018971" cy="1829641"/>
            <a:chOff x="848852" y="3789728"/>
            <a:chExt cx="3018971" cy="1829641"/>
          </a:xfrm>
        </p:grpSpPr>
        <p:pic>
          <p:nvPicPr>
            <p:cNvPr id="2058" name="Picture 10" descr="AR/VR에 대한 이미지 검색결과">
              <a:extLst>
                <a:ext uri="{FF2B5EF4-FFF2-40B4-BE49-F238E27FC236}">
                  <a16:creationId xmlns:a16="http://schemas.microsoft.com/office/drawing/2014/main" id="{201720F8-D411-4BE0-A067-906E3E3E4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852" y="3789728"/>
              <a:ext cx="3018971" cy="1455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DBD4C69-1C29-4CC6-A33F-F347E6965535}"/>
                </a:ext>
              </a:extLst>
            </p:cNvPr>
            <p:cNvSpPr/>
            <p:nvPr/>
          </p:nvSpPr>
          <p:spPr>
            <a:xfrm>
              <a:off x="1321836" y="5311592"/>
              <a:ext cx="20730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VR/AR/MR </a:t>
              </a:r>
              <a:r>
                <a:rPr lang="ko-KR" altLang="en-US" sz="1400" dirty="0"/>
                <a:t>기술의 유행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2132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528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기술적인 측면</a:t>
            </a:r>
            <a:r>
              <a:rPr lang="en-US" altLang="ko-KR" b="1" dirty="0"/>
              <a:t>(Technology) – </a:t>
            </a:r>
            <a:r>
              <a:rPr lang="ko-KR" altLang="en-US" b="1" dirty="0"/>
              <a:t>현재 </a:t>
            </a:r>
            <a:r>
              <a:rPr lang="en-US" altLang="ko-KR" b="1" dirty="0"/>
              <a:t>(2018~2019)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A1DFBC-56B8-46A5-99D4-95D6DEB5C794}"/>
              </a:ext>
            </a:extLst>
          </p:cNvPr>
          <p:cNvCxnSpPr>
            <a:cxnSpLocks/>
          </p:cNvCxnSpPr>
          <p:nvPr/>
        </p:nvCxnSpPr>
        <p:spPr>
          <a:xfrm>
            <a:off x="464004" y="3429000"/>
            <a:ext cx="11263993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1936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인식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10962A9-9BD4-4AA0-9B04-1803F4AC5859}"/>
              </a:ext>
            </a:extLst>
          </p:cNvPr>
          <p:cNvGrpSpPr/>
          <p:nvPr/>
        </p:nvGrpSpPr>
        <p:grpSpPr>
          <a:xfrm>
            <a:off x="3888015" y="3715780"/>
            <a:ext cx="2207985" cy="2311224"/>
            <a:chOff x="4114799" y="7410451"/>
            <a:chExt cx="2207985" cy="2311224"/>
          </a:xfrm>
        </p:grpSpPr>
        <p:pic>
          <p:nvPicPr>
            <p:cNvPr id="6146" name="Picture 2" descr="5g에 대한 이미지 검색결과">
              <a:extLst>
                <a:ext uri="{FF2B5EF4-FFF2-40B4-BE49-F238E27FC236}">
                  <a16:creationId xmlns:a16="http://schemas.microsoft.com/office/drawing/2014/main" id="{95D72CC9-0A15-4F5B-858E-AFC83AD4D5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8" t="15761" r="44709" b="28396"/>
            <a:stretch/>
          </p:blipFill>
          <p:spPr bwMode="auto">
            <a:xfrm>
              <a:off x="4114799" y="7410451"/>
              <a:ext cx="2207985" cy="1957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4B04E29-F7D7-4729-9D32-E8D932071E6D}"/>
                </a:ext>
              </a:extLst>
            </p:cNvPr>
            <p:cNvSpPr/>
            <p:nvPr/>
          </p:nvSpPr>
          <p:spPr>
            <a:xfrm>
              <a:off x="4502088" y="9413898"/>
              <a:ext cx="14334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5G </a:t>
              </a:r>
              <a:r>
                <a:rPr lang="ko-KR" altLang="en-US" sz="1400" dirty="0"/>
                <a:t>시범 서비스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D0DE6E-E790-4341-8AFF-CA34CB210261}"/>
              </a:ext>
            </a:extLst>
          </p:cNvPr>
          <p:cNvGrpSpPr/>
          <p:nvPr/>
        </p:nvGrpSpPr>
        <p:grpSpPr>
          <a:xfrm>
            <a:off x="4523688" y="1237311"/>
            <a:ext cx="2619375" cy="2110695"/>
            <a:chOff x="4199868" y="1258461"/>
            <a:chExt cx="2619375" cy="2110695"/>
          </a:xfrm>
        </p:grpSpPr>
        <p:pic>
          <p:nvPicPr>
            <p:cNvPr id="6150" name="Picture 6" descr="자율 주행에 대한 이미지 검색결과">
              <a:extLst>
                <a:ext uri="{FF2B5EF4-FFF2-40B4-BE49-F238E27FC236}">
                  <a16:creationId xmlns:a16="http://schemas.microsoft.com/office/drawing/2014/main" id="{7E6FD6CB-B764-48CE-9736-1193BB449B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9868" y="1258461"/>
              <a:ext cx="2619375" cy="1743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19BBE16C-3F76-4586-A6B0-823164F02812}"/>
                </a:ext>
              </a:extLst>
            </p:cNvPr>
            <p:cNvSpPr/>
            <p:nvPr/>
          </p:nvSpPr>
          <p:spPr>
            <a:xfrm>
              <a:off x="4605301" y="3061379"/>
              <a:ext cx="180850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자율 주행 시범 운행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1BA622B-42A6-4F6C-B358-B170EA7524F8}"/>
              </a:ext>
            </a:extLst>
          </p:cNvPr>
          <p:cNvGrpSpPr/>
          <p:nvPr/>
        </p:nvGrpSpPr>
        <p:grpSpPr>
          <a:xfrm>
            <a:off x="7571501" y="3776055"/>
            <a:ext cx="2857500" cy="1937005"/>
            <a:chOff x="5320870" y="3879881"/>
            <a:chExt cx="2857500" cy="1937005"/>
          </a:xfrm>
        </p:grpSpPr>
        <p:pic>
          <p:nvPicPr>
            <p:cNvPr id="6152" name="Picture 8" descr="amd vs 인텔에 대한 이미지 검색결과">
              <a:extLst>
                <a:ext uri="{FF2B5EF4-FFF2-40B4-BE49-F238E27FC236}">
                  <a16:creationId xmlns:a16="http://schemas.microsoft.com/office/drawing/2014/main" id="{0EF67000-2AD4-4B28-B045-5217ED0DA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0870" y="3879881"/>
              <a:ext cx="2857500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297FAFF-CF5B-4A6D-8CF3-54AA32BCF885}"/>
                </a:ext>
              </a:extLst>
            </p:cNvPr>
            <p:cNvSpPr/>
            <p:nvPr/>
          </p:nvSpPr>
          <p:spPr>
            <a:xfrm>
              <a:off x="5704302" y="5509109"/>
              <a:ext cx="209063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인텔 </a:t>
              </a:r>
              <a:r>
                <a:rPr lang="en-US" altLang="ko-KR" sz="1400" dirty="0"/>
                <a:t>vs AMD </a:t>
              </a:r>
              <a:r>
                <a:rPr lang="ko-KR" altLang="en-US" sz="1400" dirty="0"/>
                <a:t>성능 비교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477026F-360D-4FA7-BAA2-3149393C0390}"/>
              </a:ext>
            </a:extLst>
          </p:cNvPr>
          <p:cNvGrpSpPr/>
          <p:nvPr/>
        </p:nvGrpSpPr>
        <p:grpSpPr>
          <a:xfrm>
            <a:off x="8475000" y="1293617"/>
            <a:ext cx="2657475" cy="2051305"/>
            <a:chOff x="6540202" y="1293617"/>
            <a:chExt cx="2657475" cy="2051305"/>
          </a:xfrm>
        </p:grpSpPr>
        <p:pic>
          <p:nvPicPr>
            <p:cNvPr id="6156" name="Picture 12" descr="폴더블폰에 대한 이미지 검색결과">
              <a:extLst>
                <a:ext uri="{FF2B5EF4-FFF2-40B4-BE49-F238E27FC236}">
                  <a16:creationId xmlns:a16="http://schemas.microsoft.com/office/drawing/2014/main" id="{20054991-61AB-4665-B30B-35DB2988F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0202" y="1293617"/>
              <a:ext cx="265747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104A327-8A08-4726-9B23-4B9BFFF4FAD1}"/>
                </a:ext>
              </a:extLst>
            </p:cNvPr>
            <p:cNvSpPr/>
            <p:nvPr/>
          </p:nvSpPr>
          <p:spPr>
            <a:xfrm>
              <a:off x="7206738" y="3037145"/>
              <a:ext cx="13244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/>
                <a:t>폴더블폰</a:t>
              </a:r>
              <a:r>
                <a:rPr lang="ko-KR" altLang="en-US" sz="1400" dirty="0"/>
                <a:t> 출시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C731CC2-272F-4A16-960B-48FDDF35D71A}"/>
              </a:ext>
            </a:extLst>
          </p:cNvPr>
          <p:cNvGrpSpPr/>
          <p:nvPr/>
        </p:nvGrpSpPr>
        <p:grpSpPr>
          <a:xfrm>
            <a:off x="833413" y="1130919"/>
            <a:ext cx="2358338" cy="5379609"/>
            <a:chOff x="940612" y="1323794"/>
            <a:chExt cx="2358338" cy="5379609"/>
          </a:xfrm>
        </p:grpSpPr>
        <p:pic>
          <p:nvPicPr>
            <p:cNvPr id="6158" name="Picture 14">
              <a:extLst>
                <a:ext uri="{FF2B5EF4-FFF2-40B4-BE49-F238E27FC236}">
                  <a16:creationId xmlns:a16="http://schemas.microsoft.com/office/drawing/2014/main" id="{30920A1F-3F78-4226-995E-5BCF61E091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612" y="1323794"/>
              <a:ext cx="2358338" cy="500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10C6E02-4FC6-44DB-86E5-0D9B86CE88EC}"/>
                </a:ext>
              </a:extLst>
            </p:cNvPr>
            <p:cNvSpPr/>
            <p:nvPr/>
          </p:nvSpPr>
          <p:spPr>
            <a:xfrm>
              <a:off x="1132170" y="6395626"/>
              <a:ext cx="197522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다양한 분야의 </a:t>
              </a:r>
              <a:r>
                <a:rPr lang="en-US" altLang="ko-KR" sz="1400" dirty="0"/>
                <a:t>AI </a:t>
              </a:r>
              <a:r>
                <a:rPr lang="ko-KR" altLang="en-US" sz="1400" dirty="0"/>
                <a:t>출현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4870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459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기술적인 측면</a:t>
            </a:r>
            <a:r>
              <a:rPr lang="en-US" altLang="ko-KR" b="1" dirty="0"/>
              <a:t>(Technology) – </a:t>
            </a:r>
            <a:r>
              <a:rPr lang="ko-KR" altLang="en-US" b="1" dirty="0"/>
              <a:t>미래 </a:t>
            </a:r>
            <a:r>
              <a:rPr lang="en-US" altLang="ko-KR" b="1" dirty="0"/>
              <a:t>(2020)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A1DFBC-56B8-46A5-99D4-95D6DEB5C794}"/>
              </a:ext>
            </a:extLst>
          </p:cNvPr>
          <p:cNvCxnSpPr>
            <a:cxnSpLocks/>
          </p:cNvCxnSpPr>
          <p:nvPr/>
        </p:nvCxnSpPr>
        <p:spPr>
          <a:xfrm>
            <a:off x="464004" y="3429000"/>
            <a:ext cx="11263993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1936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인식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F538867-82B6-4C8D-84D4-FB38046A3C68}"/>
              </a:ext>
            </a:extLst>
          </p:cNvPr>
          <p:cNvGrpSpPr/>
          <p:nvPr/>
        </p:nvGrpSpPr>
        <p:grpSpPr>
          <a:xfrm>
            <a:off x="8173670" y="4145735"/>
            <a:ext cx="3031604" cy="1890797"/>
            <a:chOff x="669539" y="3650108"/>
            <a:chExt cx="3031604" cy="1890797"/>
          </a:xfrm>
        </p:grpSpPr>
        <p:pic>
          <p:nvPicPr>
            <p:cNvPr id="21" name="Picture 16" descr="5G에 대한 이미지 검색결과">
              <a:extLst>
                <a:ext uri="{FF2B5EF4-FFF2-40B4-BE49-F238E27FC236}">
                  <a16:creationId xmlns:a16="http://schemas.microsoft.com/office/drawing/2014/main" id="{21B2FCFD-2493-438B-BFAB-0FE74A247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539" y="3650108"/>
              <a:ext cx="3031604" cy="151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9DE74F7-FFC4-429E-93CD-E564C1716C9F}"/>
                </a:ext>
              </a:extLst>
            </p:cNvPr>
            <p:cNvSpPr/>
            <p:nvPr/>
          </p:nvSpPr>
          <p:spPr>
            <a:xfrm>
              <a:off x="1679434" y="5233128"/>
              <a:ext cx="101181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5G </a:t>
              </a:r>
              <a:r>
                <a:rPr lang="ko-KR" altLang="en-US" sz="1400" dirty="0"/>
                <a:t>상용화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5635297-48C2-4FE7-A14C-DFF0582E55C7}"/>
              </a:ext>
            </a:extLst>
          </p:cNvPr>
          <p:cNvGrpSpPr/>
          <p:nvPr/>
        </p:nvGrpSpPr>
        <p:grpSpPr>
          <a:xfrm>
            <a:off x="5497363" y="388934"/>
            <a:ext cx="2177143" cy="2989021"/>
            <a:chOff x="5030292" y="348404"/>
            <a:chExt cx="2177143" cy="298902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5FF22B3-2894-4819-A300-C4873754644D}"/>
                </a:ext>
              </a:extLst>
            </p:cNvPr>
            <p:cNvSpPr/>
            <p:nvPr/>
          </p:nvSpPr>
          <p:spPr>
            <a:xfrm>
              <a:off x="5101977" y="3029648"/>
              <a:ext cx="19880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블록 체인 기술의 부상</a:t>
              </a:r>
            </a:p>
          </p:txBody>
        </p:sp>
        <p:pic>
          <p:nvPicPr>
            <p:cNvPr id="7170" name="Picture 2" descr="블록체인에 대한 이미지 검색결과">
              <a:extLst>
                <a:ext uri="{FF2B5EF4-FFF2-40B4-BE49-F238E27FC236}">
                  <a16:creationId xmlns:a16="http://schemas.microsoft.com/office/drawing/2014/main" id="{05314CE9-3FC4-4009-9770-FB6075FD75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43"/>
            <a:stretch/>
          </p:blipFill>
          <p:spPr bwMode="auto">
            <a:xfrm>
              <a:off x="5030292" y="348404"/>
              <a:ext cx="2177143" cy="2681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02F001-4516-4C39-8DD8-538E4FEA27E4}"/>
              </a:ext>
            </a:extLst>
          </p:cNvPr>
          <p:cNvGrpSpPr/>
          <p:nvPr/>
        </p:nvGrpSpPr>
        <p:grpSpPr>
          <a:xfrm>
            <a:off x="1638435" y="1351990"/>
            <a:ext cx="2904536" cy="2077010"/>
            <a:chOff x="5425997" y="3836665"/>
            <a:chExt cx="2904536" cy="2077010"/>
          </a:xfrm>
        </p:grpSpPr>
        <p:pic>
          <p:nvPicPr>
            <p:cNvPr id="7172" name="Picture 4" descr="머신러닝에 대한 이미지 검색결과">
              <a:extLst>
                <a:ext uri="{FF2B5EF4-FFF2-40B4-BE49-F238E27FC236}">
                  <a16:creationId xmlns:a16="http://schemas.microsoft.com/office/drawing/2014/main" id="{1F5748AA-AEF4-46EA-8649-6E55BCDC3F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04" r="10042" b="14934"/>
            <a:stretch/>
          </p:blipFill>
          <p:spPr bwMode="auto">
            <a:xfrm>
              <a:off x="5425997" y="3836665"/>
              <a:ext cx="2904536" cy="17309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803654-A9EF-43A6-B9FD-BBEFAEB7CD78}"/>
                </a:ext>
              </a:extLst>
            </p:cNvPr>
            <p:cNvSpPr/>
            <p:nvPr/>
          </p:nvSpPr>
          <p:spPr>
            <a:xfrm>
              <a:off x="5590092" y="5605898"/>
              <a:ext cx="25763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AI</a:t>
              </a:r>
              <a:r>
                <a:rPr lang="ko-KR" altLang="en-US" sz="1400" dirty="0"/>
                <a:t>를 통한 데이터 분석 가속화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9CBE49-8D81-47A0-ABD0-5ADF3C95E1E9}"/>
              </a:ext>
            </a:extLst>
          </p:cNvPr>
          <p:cNvGrpSpPr/>
          <p:nvPr/>
        </p:nvGrpSpPr>
        <p:grpSpPr>
          <a:xfrm>
            <a:off x="8361223" y="1141171"/>
            <a:ext cx="3104805" cy="2271087"/>
            <a:chOff x="8361223" y="823142"/>
            <a:chExt cx="3104805" cy="2271087"/>
          </a:xfrm>
        </p:grpSpPr>
        <p:pic>
          <p:nvPicPr>
            <p:cNvPr id="7176" name="Picture 8" descr="클라우드 서비스에 대한 이미지 검색결과">
              <a:extLst>
                <a:ext uri="{FF2B5EF4-FFF2-40B4-BE49-F238E27FC236}">
                  <a16:creationId xmlns:a16="http://schemas.microsoft.com/office/drawing/2014/main" id="{50A76E43-5469-4083-8903-06425B212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61223" y="823142"/>
              <a:ext cx="3104805" cy="1924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49CC04F-B026-4032-93A6-FEDE4B564678}"/>
                </a:ext>
              </a:extLst>
            </p:cNvPr>
            <p:cNvSpPr/>
            <p:nvPr/>
          </p:nvSpPr>
          <p:spPr>
            <a:xfrm>
              <a:off x="8861094" y="2786452"/>
              <a:ext cx="210506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/>
                <a:t>클라우드 서비스의 발전</a:t>
              </a:r>
              <a:endParaRPr lang="ko-KR" altLang="en-US" sz="140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0A5D81D-6092-44BC-B729-A8849B16B43F}"/>
              </a:ext>
            </a:extLst>
          </p:cNvPr>
          <p:cNvGrpSpPr/>
          <p:nvPr/>
        </p:nvGrpSpPr>
        <p:grpSpPr>
          <a:xfrm>
            <a:off x="4258574" y="3913941"/>
            <a:ext cx="3674852" cy="1876330"/>
            <a:chOff x="7117379" y="3787823"/>
            <a:chExt cx="3674852" cy="1876330"/>
          </a:xfrm>
        </p:grpSpPr>
        <p:pic>
          <p:nvPicPr>
            <p:cNvPr id="7178" name="Picture 10" descr="Active X 폐지에 대한 이미지 검색결과">
              <a:extLst>
                <a:ext uri="{FF2B5EF4-FFF2-40B4-BE49-F238E27FC236}">
                  <a16:creationId xmlns:a16="http://schemas.microsoft.com/office/drawing/2014/main" id="{4FED9B93-4D42-4FC6-8ECD-FE93435005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6543" y="3787823"/>
              <a:ext cx="2676525" cy="1714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54FEFB5E-7396-44A2-9127-0332838C29FA}"/>
                </a:ext>
              </a:extLst>
            </p:cNvPr>
            <p:cNvSpPr/>
            <p:nvPr/>
          </p:nvSpPr>
          <p:spPr>
            <a:xfrm>
              <a:off x="7117379" y="5356376"/>
              <a:ext cx="36748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ActiveX </a:t>
              </a:r>
              <a:r>
                <a:rPr lang="ko-KR" altLang="en-US" sz="1400" dirty="0"/>
                <a:t>폐지 및 각종 보안 플러그인 간소화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84E8802-E198-4E10-8AC2-1CBB4A9AE775}"/>
              </a:ext>
            </a:extLst>
          </p:cNvPr>
          <p:cNvGrpSpPr/>
          <p:nvPr/>
        </p:nvGrpSpPr>
        <p:grpSpPr>
          <a:xfrm>
            <a:off x="1162740" y="3677209"/>
            <a:ext cx="2566393" cy="2604248"/>
            <a:chOff x="1162740" y="3677209"/>
            <a:chExt cx="2566393" cy="2604248"/>
          </a:xfrm>
        </p:grpSpPr>
        <p:pic>
          <p:nvPicPr>
            <p:cNvPr id="7182" name="Picture 14">
              <a:extLst>
                <a:ext uri="{FF2B5EF4-FFF2-40B4-BE49-F238E27FC236}">
                  <a16:creationId xmlns:a16="http://schemas.microsoft.com/office/drawing/2014/main" id="{EAC5FB1E-6B0E-400E-8098-B73A5EDB5DC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440"/>
            <a:stretch/>
          </p:blipFill>
          <p:spPr bwMode="auto">
            <a:xfrm>
              <a:off x="1162740" y="3677209"/>
              <a:ext cx="2566393" cy="2349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99B5D0B-65A4-4E45-AEA9-8944E41B5692}"/>
                </a:ext>
              </a:extLst>
            </p:cNvPr>
            <p:cNvSpPr/>
            <p:nvPr/>
          </p:nvSpPr>
          <p:spPr>
            <a:xfrm>
              <a:off x="1272378" y="5973680"/>
              <a:ext cx="234711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/>
                <a:t>어도비</a:t>
              </a:r>
              <a:r>
                <a:rPr lang="ko-KR" altLang="en-US" sz="1400" dirty="0"/>
                <a:t> 플래시 서비스 종료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785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381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기술적인 측면</a:t>
            </a:r>
            <a:r>
              <a:rPr lang="en-US" altLang="ko-KR" b="1" dirty="0"/>
              <a:t>(Technology) – </a:t>
            </a:r>
            <a:r>
              <a:rPr lang="ko-KR" altLang="en-US" b="1" dirty="0"/>
              <a:t>종합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1936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인식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pic>
        <p:nvPicPr>
          <p:cNvPr id="10" name="그림 9" descr="사진, 스크린샷, 벽이(가) 표시된 사진&#10;&#10;자동 생성된 설명">
            <a:extLst>
              <a:ext uri="{FF2B5EF4-FFF2-40B4-BE49-F238E27FC236}">
                <a16:creationId xmlns:a16="http://schemas.microsoft.com/office/drawing/2014/main" id="{8CB8796E-03AD-4313-BA34-937F94AD99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446" y="646331"/>
            <a:ext cx="8742422" cy="61331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A51978D-EEBD-4369-ABE0-EA90F605AE88}"/>
              </a:ext>
            </a:extLst>
          </p:cNvPr>
          <p:cNvSpPr txBox="1"/>
          <p:nvPr/>
        </p:nvSpPr>
        <p:spPr>
          <a:xfrm>
            <a:off x="2049059" y="2675656"/>
            <a:ext cx="8093882" cy="2531783"/>
          </a:xfrm>
          <a:prstGeom prst="rect">
            <a:avLst/>
          </a:prstGeom>
          <a:solidFill>
            <a:schemeClr val="lt1">
              <a:alpha val="70000"/>
            </a:schemeClr>
          </a:solidFill>
          <a:ln cap="sq">
            <a:miter lim="800000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VR/AR, </a:t>
            </a:r>
            <a:r>
              <a:rPr lang="ko-KR" altLang="en-US" dirty="0" err="1">
                <a:solidFill>
                  <a:schemeClr val="dk1">
                    <a:alpha val="90000"/>
                  </a:schemeClr>
                </a:solidFill>
              </a:rPr>
              <a:t>드론</a:t>
            </a: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스마트 스피커</a:t>
            </a: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dk1">
                    <a:alpha val="90000"/>
                  </a:schemeClr>
                </a:solidFill>
              </a:rPr>
              <a:t>폴더블폰</a:t>
            </a: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등 새로운 플랫폼의 끊임없는 등장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플랫폼에 구애 받지 않는 클라우드 기술 발전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AI </a:t>
            </a: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기술 발전의 가속화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각종 빅데이터 처리 기술 대두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dk1">
                    <a:alpha val="90000"/>
                  </a:schemeClr>
                </a:solidFill>
              </a:rPr>
              <a:t>5G </a:t>
            </a: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통신 서비스 상용화</a:t>
            </a:r>
            <a:endParaRPr lang="en-US" altLang="ko-KR" dirty="0">
              <a:solidFill>
                <a:schemeClr val="dk1">
                  <a:alpha val="9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dk1">
                    <a:alpha val="90000"/>
                  </a:schemeClr>
                </a:solidFill>
              </a:rPr>
              <a:t>플러그인 간소화 혹은 통합</a:t>
            </a:r>
          </a:p>
        </p:txBody>
      </p:sp>
    </p:spTree>
    <p:extLst>
      <p:ext uri="{BB962C8B-B14F-4D97-AF65-F5344CB8AC3E}">
        <p14:creationId xmlns:p14="http://schemas.microsoft.com/office/powerpoint/2010/main" val="1765681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8C821-A7AB-4F23-920C-2990CE7A1C09}"/>
              </a:ext>
            </a:extLst>
          </p:cNvPr>
          <p:cNvSpPr txBox="1"/>
          <p:nvPr/>
        </p:nvSpPr>
        <p:spPr>
          <a:xfrm>
            <a:off x="0" y="0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2020</a:t>
            </a:r>
            <a:r>
              <a:rPr lang="ko-KR" altLang="en-US" sz="2400" b="1" dirty="0"/>
              <a:t>년 </a:t>
            </a:r>
            <a:r>
              <a:rPr lang="en-US" altLang="ko-KR" sz="2400" b="1" dirty="0"/>
              <a:t>STEEP </a:t>
            </a:r>
            <a:r>
              <a:rPr lang="ko-KR" altLang="en-US" sz="2400" b="1" dirty="0"/>
              <a:t>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0CCAA5-7607-431A-9740-C7222F486997}"/>
              </a:ext>
            </a:extLst>
          </p:cNvPr>
          <p:cNvSpPr txBox="1"/>
          <p:nvPr/>
        </p:nvSpPr>
        <p:spPr>
          <a:xfrm>
            <a:off x="219646" y="461665"/>
            <a:ext cx="509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경제적인 측면</a:t>
            </a:r>
            <a:r>
              <a:rPr lang="en-US" altLang="ko-KR" b="1" dirty="0"/>
              <a:t>(Economic) – </a:t>
            </a:r>
            <a:r>
              <a:rPr lang="ko-KR" altLang="en-US" b="1" dirty="0"/>
              <a:t>과거 </a:t>
            </a:r>
            <a:r>
              <a:rPr lang="en-US" altLang="ko-KR" b="1" dirty="0"/>
              <a:t>(2016~2017)</a:t>
            </a:r>
            <a:endParaRPr lang="ko-KR" altLang="en-US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0A1DFBC-56B8-46A5-99D4-95D6DEB5C794}"/>
              </a:ext>
            </a:extLst>
          </p:cNvPr>
          <p:cNvCxnSpPr>
            <a:cxnSpLocks/>
          </p:cNvCxnSpPr>
          <p:nvPr/>
        </p:nvCxnSpPr>
        <p:spPr>
          <a:xfrm>
            <a:off x="464004" y="3762827"/>
            <a:ext cx="11263993" cy="0"/>
          </a:xfrm>
          <a:prstGeom prst="line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0EEA9B9-3AD4-404F-AB42-2379D0E55D40}"/>
              </a:ext>
            </a:extLst>
          </p:cNvPr>
          <p:cNvSpPr/>
          <p:nvPr/>
        </p:nvSpPr>
        <p:spPr>
          <a:xfrm>
            <a:off x="279849" y="823142"/>
            <a:ext cx="1936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/>
              <a:t>→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소비자 인식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3E395F-A654-48EA-A458-E4170750C4B5}"/>
              </a:ext>
            </a:extLst>
          </p:cNvPr>
          <p:cNvGrpSpPr/>
          <p:nvPr/>
        </p:nvGrpSpPr>
        <p:grpSpPr>
          <a:xfrm>
            <a:off x="5641969" y="1437148"/>
            <a:ext cx="2724150" cy="2060689"/>
            <a:chOff x="854523" y="1291798"/>
            <a:chExt cx="2724150" cy="2060689"/>
          </a:xfrm>
        </p:grpSpPr>
        <p:pic>
          <p:nvPicPr>
            <p:cNvPr id="9218" name="Picture 2" descr="비트코인에 대한 이미지 검색결과">
              <a:extLst>
                <a:ext uri="{FF2B5EF4-FFF2-40B4-BE49-F238E27FC236}">
                  <a16:creationId xmlns:a16="http://schemas.microsoft.com/office/drawing/2014/main" id="{776CB4CF-6D14-48B6-9067-5C597B4AC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23" y="1291798"/>
              <a:ext cx="272415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2A9B192-FF81-459A-B41D-9E9D383EF426}"/>
                </a:ext>
              </a:extLst>
            </p:cNvPr>
            <p:cNvSpPr/>
            <p:nvPr/>
          </p:nvSpPr>
          <p:spPr>
            <a:xfrm>
              <a:off x="1343603" y="3044710"/>
              <a:ext cx="174599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/>
                <a:t>비트코인</a:t>
              </a:r>
              <a:r>
                <a:rPr lang="ko-KR" altLang="en-US" sz="1400" dirty="0"/>
                <a:t> 시세 급등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BF2693A-1EF0-496B-86ED-DB0B733139FC}"/>
              </a:ext>
            </a:extLst>
          </p:cNvPr>
          <p:cNvGrpSpPr/>
          <p:nvPr/>
        </p:nvGrpSpPr>
        <p:grpSpPr>
          <a:xfrm>
            <a:off x="768249" y="4396578"/>
            <a:ext cx="4286250" cy="1605348"/>
            <a:chOff x="3952875" y="3671581"/>
            <a:chExt cx="4286250" cy="1605348"/>
          </a:xfrm>
        </p:grpSpPr>
        <p:pic>
          <p:nvPicPr>
            <p:cNvPr id="9222" name="Picture 6" descr="조선해운업의 고강도 구조조정에 대한 이미지 검색결과">
              <a:extLst>
                <a:ext uri="{FF2B5EF4-FFF2-40B4-BE49-F238E27FC236}">
                  <a16:creationId xmlns:a16="http://schemas.microsoft.com/office/drawing/2014/main" id="{69F536E9-A850-4635-B860-18A6EAFFF1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75" y="3671581"/>
              <a:ext cx="4286250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0217B3A-16F4-4CCC-90A6-5C4AFE55FBC7}"/>
                </a:ext>
              </a:extLst>
            </p:cNvPr>
            <p:cNvSpPr/>
            <p:nvPr/>
          </p:nvSpPr>
          <p:spPr>
            <a:xfrm>
              <a:off x="5113199" y="4969152"/>
              <a:ext cx="19656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조선</a:t>
              </a:r>
              <a:r>
                <a:rPr lang="en-US" altLang="ko-KR" sz="1400" dirty="0"/>
                <a:t>·</a:t>
              </a:r>
              <a:r>
                <a:rPr lang="ko-KR" altLang="en-US" sz="1400" dirty="0"/>
                <a:t>해운업 최대 적자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E83385-D4E2-4A6F-A39D-034032FF7A59}"/>
              </a:ext>
            </a:extLst>
          </p:cNvPr>
          <p:cNvGrpSpPr/>
          <p:nvPr/>
        </p:nvGrpSpPr>
        <p:grpSpPr>
          <a:xfrm>
            <a:off x="2100484" y="977030"/>
            <a:ext cx="2777698" cy="2674696"/>
            <a:chOff x="3792318" y="750377"/>
            <a:chExt cx="2777698" cy="2674696"/>
          </a:xfrm>
        </p:grpSpPr>
        <p:pic>
          <p:nvPicPr>
            <p:cNvPr id="9224" name="Picture 8">
              <a:extLst>
                <a:ext uri="{FF2B5EF4-FFF2-40B4-BE49-F238E27FC236}">
                  <a16:creationId xmlns:a16="http://schemas.microsoft.com/office/drawing/2014/main" id="{4243E9FA-BF47-42EA-B53C-5BF0A6C29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318" y="750377"/>
              <a:ext cx="2777698" cy="2439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45B508A-4B0E-4736-821B-745D9CA2B894}"/>
                </a:ext>
              </a:extLst>
            </p:cNvPr>
            <p:cNvSpPr/>
            <p:nvPr/>
          </p:nvSpPr>
          <p:spPr>
            <a:xfrm>
              <a:off x="3828072" y="3117296"/>
              <a:ext cx="270619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err="1"/>
                <a:t>브렉시트에</a:t>
              </a:r>
              <a:r>
                <a:rPr lang="ko-KR" altLang="en-US" sz="1400" dirty="0"/>
                <a:t> 의한 파운드화 급락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0ECB1A4-3025-4404-B901-5B84CAA93891}"/>
              </a:ext>
            </a:extLst>
          </p:cNvPr>
          <p:cNvGrpSpPr/>
          <p:nvPr/>
        </p:nvGrpSpPr>
        <p:grpSpPr>
          <a:xfrm>
            <a:off x="5229359" y="4048616"/>
            <a:ext cx="3549370" cy="1972274"/>
            <a:chOff x="6214111" y="4008431"/>
            <a:chExt cx="3549370" cy="1972274"/>
          </a:xfrm>
        </p:grpSpPr>
        <p:pic>
          <p:nvPicPr>
            <p:cNvPr id="9226" name="Picture 10">
              <a:extLst>
                <a:ext uri="{FF2B5EF4-FFF2-40B4-BE49-F238E27FC236}">
                  <a16:creationId xmlns:a16="http://schemas.microsoft.com/office/drawing/2014/main" id="{DFABDFAF-A74B-4BCE-90A5-8A097D9092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2325" y="4008431"/>
              <a:ext cx="2632942" cy="1576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A4F0CF3-FA45-4D89-857B-5BE4055BFD70}"/>
                </a:ext>
              </a:extLst>
            </p:cNvPr>
            <p:cNvSpPr/>
            <p:nvPr/>
          </p:nvSpPr>
          <p:spPr>
            <a:xfrm>
              <a:off x="6214111" y="5672928"/>
              <a:ext cx="35493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다주택자 양도세 증가 및 부동산 투기과열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C0AC864-5BC2-4436-AC64-00E8630D6DF6}"/>
              </a:ext>
            </a:extLst>
          </p:cNvPr>
          <p:cNvGrpSpPr/>
          <p:nvPr/>
        </p:nvGrpSpPr>
        <p:grpSpPr>
          <a:xfrm>
            <a:off x="8918440" y="1130919"/>
            <a:ext cx="2661306" cy="2439106"/>
            <a:chOff x="8918440" y="1130919"/>
            <a:chExt cx="2661306" cy="2439106"/>
          </a:xfrm>
        </p:grpSpPr>
        <p:pic>
          <p:nvPicPr>
            <p:cNvPr id="9228" name="Picture 12" descr="핀테크에 대한 이미지 검색결과">
              <a:extLst>
                <a:ext uri="{FF2B5EF4-FFF2-40B4-BE49-F238E27FC236}">
                  <a16:creationId xmlns:a16="http://schemas.microsoft.com/office/drawing/2014/main" id="{2DD35E7D-6A7D-4393-B17C-398A09F09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9906" y="1130919"/>
              <a:ext cx="2238375" cy="20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001C499-83BE-4716-BF9B-07861A71FA7C}"/>
                </a:ext>
              </a:extLst>
            </p:cNvPr>
            <p:cNvSpPr/>
            <p:nvPr/>
          </p:nvSpPr>
          <p:spPr>
            <a:xfrm>
              <a:off x="8918440" y="3262248"/>
              <a:ext cx="266130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/>
                <a:t>“</a:t>
              </a:r>
              <a:r>
                <a:rPr lang="ko-KR" altLang="en-US" sz="1400" dirty="0" err="1"/>
                <a:t>핀테크</a:t>
              </a:r>
              <a:r>
                <a:rPr lang="en-US" altLang="ko-KR" sz="1400" dirty="0"/>
                <a:t>”</a:t>
              </a:r>
              <a:r>
                <a:rPr lang="ko-KR" altLang="en-US" sz="1400" dirty="0"/>
                <a:t>에 의한 新은행의 등장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BC12A14-0B83-4530-8D20-8BF6A5F473DD}"/>
              </a:ext>
            </a:extLst>
          </p:cNvPr>
          <p:cNvGrpSpPr/>
          <p:nvPr/>
        </p:nvGrpSpPr>
        <p:grpSpPr>
          <a:xfrm>
            <a:off x="8864739" y="3916715"/>
            <a:ext cx="2768707" cy="2556112"/>
            <a:chOff x="8864739" y="3916715"/>
            <a:chExt cx="2768707" cy="2556112"/>
          </a:xfrm>
        </p:grpSpPr>
        <p:pic>
          <p:nvPicPr>
            <p:cNvPr id="41" name="Picture 2" descr="중국 사드 경제보복에 대한 이미지 검색결과">
              <a:extLst>
                <a:ext uri="{FF2B5EF4-FFF2-40B4-BE49-F238E27FC236}">
                  <a16:creationId xmlns:a16="http://schemas.microsoft.com/office/drawing/2014/main" id="{495EF417-1A95-4737-8FD9-D960F8407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2124" y="3916715"/>
              <a:ext cx="2414068" cy="2293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E3A2CAF5-666F-4187-A1BC-B3395895B5E8}"/>
                </a:ext>
              </a:extLst>
            </p:cNvPr>
            <p:cNvSpPr/>
            <p:nvPr/>
          </p:nvSpPr>
          <p:spPr>
            <a:xfrm>
              <a:off x="8864739" y="6165050"/>
              <a:ext cx="276870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/>
                <a:t>사드 배치에 의한 중국 경제보복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199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547</Words>
  <Application>Microsoft Office PowerPoint</Application>
  <PresentationFormat>와이드스크린</PresentationFormat>
  <Paragraphs>97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명준</dc:creator>
  <cp:lastModifiedBy>정 명준</cp:lastModifiedBy>
  <cp:revision>50</cp:revision>
  <dcterms:created xsi:type="dcterms:W3CDTF">2019-09-14T09:03:21Z</dcterms:created>
  <dcterms:modified xsi:type="dcterms:W3CDTF">2019-09-14T22:31:28Z</dcterms:modified>
</cp:coreProperties>
</file>